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Alfa Slab One" charset="-70"/>
      <p:regular r:id="rId23"/>
    </p:embeddedFont>
    <p:embeddedFont>
      <p:font typeface="Proxima Nova"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0d8c34ce43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0d8c34ce43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0d8c34ce43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0d8c34ce43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0d8c34ce43_0_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0d8c34ce43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0d8c34ce43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0d8c34ce43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0d8c34ce43_0_1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0d8c34ce43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0d8c34ce43_0_1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0d8c34ce43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0d8c34ce43_0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0d8c34ce43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0d8c34ce43_0_1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0d8c34ce43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0d8c34ce43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0d8c34ce43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0d8c34ce43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0d8c34ce43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0d8c34ce43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0d8c34ce43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0d8c34ce43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0d8c34ce43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0d8c34ce43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0d8c34ce4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0d8c34ce43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0d8c34ce43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0d8c34ce43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0d8c34ce43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0d8c34ce43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0d8c34ce43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d8c34ce43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0d8c34ce43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0d8c34ce43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0d8c34ce43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0d8c34ce43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0d8c34ce43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lt"/>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lt" sz="4400" dirty="0"/>
              <a:t>2021 metų mokyklos tarybos ataskaita</a:t>
            </a:r>
            <a:endParaRPr sz="4400" dirty="0"/>
          </a:p>
        </p:txBody>
      </p:sp>
      <p:sp>
        <p:nvSpPr>
          <p:cNvPr id="57" name="Google Shape;57;p13"/>
          <p:cNvSpPr txBox="1">
            <a:spLocks noGrp="1"/>
          </p:cNvSpPr>
          <p:nvPr>
            <p:ph type="subTitle" idx="1"/>
          </p:nvPr>
        </p:nvSpPr>
        <p:spPr>
          <a:xfrm>
            <a:off x="311700" y="3165825"/>
            <a:ext cx="8520600" cy="172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lt" sz="2000" dirty="0"/>
              <a:t>R</a:t>
            </a:r>
            <a:r>
              <a:rPr lang="lt" sz="2000" b="1" dirty="0"/>
              <a:t>engė mokyklos tarybos pirmininkė </a:t>
            </a:r>
            <a:endParaRPr sz="2000" b="1" dirty="0"/>
          </a:p>
          <a:p>
            <a:pPr marL="0" lvl="0" indent="0" algn="ctr" rtl="0">
              <a:spcBef>
                <a:spcPts val="0"/>
              </a:spcBef>
              <a:spcAft>
                <a:spcPts val="0"/>
              </a:spcAft>
              <a:buNone/>
            </a:pPr>
            <a:r>
              <a:rPr lang="lt" sz="2000" b="1" dirty="0"/>
              <a:t>Dovilė Rudytė-Šeškevičienė</a:t>
            </a:r>
            <a:endParaRPr sz="2000" b="1" dirty="0"/>
          </a:p>
          <a:p>
            <a:pPr marL="0" lvl="0" indent="0" algn="ctr" rtl="0">
              <a:spcBef>
                <a:spcPts val="0"/>
              </a:spcBef>
              <a:spcAft>
                <a:spcPts val="0"/>
              </a:spcAft>
              <a:buNone/>
            </a:pPr>
            <a:endParaRPr sz="2000" b="1" dirty="0"/>
          </a:p>
          <a:p>
            <a:pPr marL="0" lvl="0" indent="0" algn="ctr" rtl="0">
              <a:spcBef>
                <a:spcPts val="0"/>
              </a:spcBef>
              <a:spcAft>
                <a:spcPts val="0"/>
              </a:spcAft>
              <a:buNone/>
            </a:pPr>
            <a:r>
              <a:rPr lang="lt" sz="2000" b="1" dirty="0"/>
              <a:t>2022-01-14</a:t>
            </a:r>
            <a:endParaRPr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Mokyklos darbuotojų prašymai</a:t>
            </a:r>
            <a:endParaRPr/>
          </a:p>
        </p:txBody>
      </p:sp>
      <p:sp>
        <p:nvSpPr>
          <p:cNvPr id="111" name="Google Shape;111;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just" rtl="0">
              <a:spcBef>
                <a:spcPts val="0"/>
              </a:spcBef>
              <a:spcAft>
                <a:spcPts val="0"/>
              </a:spcAft>
              <a:buNone/>
            </a:pPr>
            <a:r>
              <a:rPr lang="lt" sz="2025" b="1" dirty="0"/>
              <a:t>2021-02-01 svarstyta, bet nepritarta mokytojo Algio  Svetakos prašymui dėl ligos skirti vienkartinę materialinę pašalpą. </a:t>
            </a:r>
            <a:endParaRPr sz="2025" b="1" dirty="0"/>
          </a:p>
          <a:p>
            <a:pPr marL="0" lvl="0" indent="0" algn="just" rtl="0">
              <a:spcBef>
                <a:spcPts val="1200"/>
              </a:spcBef>
              <a:spcAft>
                <a:spcPts val="0"/>
              </a:spcAft>
              <a:buNone/>
            </a:pPr>
            <a:r>
              <a:rPr lang="lt" sz="2025" b="1" dirty="0"/>
              <a:t>2021-02-22 svarstyta ir pritarta mokytojos Aušros Taparauskienės prašymui mirus vyrui skirti vienkartinę materialinę pašalpą.</a:t>
            </a:r>
            <a:endParaRPr sz="2025" b="1" dirty="0"/>
          </a:p>
          <a:p>
            <a:pPr marL="0" lvl="0" indent="0" algn="just" rtl="0">
              <a:spcBef>
                <a:spcPts val="1200"/>
              </a:spcBef>
              <a:spcAft>
                <a:spcPts val="0"/>
              </a:spcAft>
              <a:buNone/>
            </a:pPr>
            <a:r>
              <a:rPr lang="lt" sz="2025" b="1" dirty="0"/>
              <a:t>2021-02-22 svarstyta ir pritarta mokytojos Virginijos Klein prašymui dėl ligos skirti vienkartinę materialinę pašalpą. </a:t>
            </a:r>
            <a:endParaRPr sz="2025" b="1" dirty="0"/>
          </a:p>
          <a:p>
            <a:pPr marL="0" lvl="0" indent="0" algn="just" rtl="0">
              <a:spcBef>
                <a:spcPts val="1200"/>
              </a:spcBef>
              <a:spcAft>
                <a:spcPts val="0"/>
              </a:spcAft>
              <a:buNone/>
            </a:pPr>
            <a:r>
              <a:rPr lang="lt" sz="2025" b="1" dirty="0"/>
              <a:t>2021-08-30  svarstyta ir pritarta mokytojos </a:t>
            </a:r>
            <a:r>
              <a:rPr lang="lt" sz="2025" b="1" dirty="0" smtClean="0"/>
              <a:t>Aušros </a:t>
            </a:r>
            <a:r>
              <a:rPr lang="lt" sz="2025" b="1" dirty="0"/>
              <a:t>Taparauskienės prašymui mirus tėčiui skirti vienkartinę materialinę pašalpą. </a:t>
            </a:r>
            <a:endParaRPr sz="2025" b="1"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lt" sz="2600"/>
              <a:t>Kandidatų vertinimo komisijos narių teikimas</a:t>
            </a:r>
            <a:endParaRPr sz="2600"/>
          </a:p>
        </p:txBody>
      </p:sp>
      <p:sp>
        <p:nvSpPr>
          <p:cNvPr id="117" name="Google Shape;11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1900" b="1" dirty="0"/>
              <a:t>Į Kaišiadorių rajono savivaldybės paskelbto konkurso Kaišiadorių suaugusiųjų </a:t>
            </a:r>
            <a:r>
              <a:rPr lang="lt" sz="1900" b="1" dirty="0" smtClean="0"/>
              <a:t>mokyklos direktoriaus </a:t>
            </a:r>
            <a:r>
              <a:rPr lang="lt" sz="1900" b="1" dirty="0"/>
              <a:t>pareigoms eiti kandidatų vertinimo komisiją mokyklos taryba delegavo šiuos narius:</a:t>
            </a:r>
            <a:endParaRPr sz="1900" b="1" dirty="0"/>
          </a:p>
          <a:p>
            <a:pPr marL="0" lvl="0" indent="0" algn="just" rtl="0">
              <a:spcBef>
                <a:spcPts val="1200"/>
              </a:spcBef>
              <a:spcAft>
                <a:spcPts val="0"/>
              </a:spcAft>
              <a:buNone/>
            </a:pPr>
            <a:r>
              <a:rPr lang="lt" sz="1900" b="1" dirty="0"/>
              <a:t>Loretą Racienę – Kaišiadorių suaugusiųjų mokyklos III n klasės mokinę.</a:t>
            </a:r>
            <a:endParaRPr sz="1900" b="1" dirty="0"/>
          </a:p>
          <a:p>
            <a:pPr marL="0" lvl="0" indent="0" algn="just" rtl="0">
              <a:spcBef>
                <a:spcPts val="1200"/>
              </a:spcBef>
              <a:spcAft>
                <a:spcPts val="0"/>
              </a:spcAft>
              <a:buNone/>
            </a:pPr>
            <a:r>
              <a:rPr lang="lt" sz="1900" b="1" dirty="0"/>
              <a:t>Daivą Čiurinskienę – Pravieniškių pataisos namų–atvirosios kolonijos vyriausiąją specialistę. </a:t>
            </a:r>
            <a:endParaRPr sz="1900" b="1" dirty="0"/>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Mokyklos finansinė ataskaita </a:t>
            </a:r>
            <a:endParaRPr/>
          </a:p>
        </p:txBody>
      </p:sp>
      <p:sp>
        <p:nvSpPr>
          <p:cNvPr id="123" name="Google Shape;12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2000" b="1"/>
              <a:t>2021 m. kovo 3 dieną mokyklos direktorė Jurgita Nauckūnienė ir mokyklos administratorė Rita Subačienė pristatė mokyklos 2020 metų finansinę ataskaitą. </a:t>
            </a:r>
            <a:endParaRPr sz="2000" b="1"/>
          </a:p>
          <a:p>
            <a:pPr marL="0" lvl="0" indent="0" algn="just" rtl="0">
              <a:spcBef>
                <a:spcPts val="1200"/>
              </a:spcBef>
              <a:spcAft>
                <a:spcPts val="0"/>
              </a:spcAft>
              <a:buNone/>
            </a:pPr>
            <a:r>
              <a:rPr lang="lt" sz="2000" b="1"/>
              <a:t>Mokyklos tarybos nariai pritarė 2020 metų mokyklos finansinei ataskaitai. </a:t>
            </a:r>
            <a:endParaRPr sz="2000" b="1"/>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Mokyklos sąmata 2021 metams</a:t>
            </a:r>
            <a:endParaRPr/>
          </a:p>
        </p:txBody>
      </p:sp>
      <p:sp>
        <p:nvSpPr>
          <p:cNvPr id="129" name="Google Shape;129;p25"/>
          <p:cNvSpPr txBox="1">
            <a:spLocks noGrp="1"/>
          </p:cNvSpPr>
          <p:nvPr>
            <p:ph type="body" idx="1"/>
          </p:nvPr>
        </p:nvSpPr>
        <p:spPr>
          <a:xfrm>
            <a:off x="311700" y="1017725"/>
            <a:ext cx="8520600" cy="3551100"/>
          </a:xfrm>
          <a:prstGeom prst="rect">
            <a:avLst/>
          </a:prstGeom>
        </p:spPr>
        <p:txBody>
          <a:bodyPr spcFirstLastPara="1" wrap="square" lIns="91425" tIns="91425" rIns="91425" bIns="91425" anchor="t" anchorCtr="0">
            <a:normAutofit fontScale="92500" lnSpcReduction="10000"/>
          </a:bodyPr>
          <a:lstStyle/>
          <a:p>
            <a:pPr marL="0" lvl="0" indent="0" algn="just" rtl="0">
              <a:spcBef>
                <a:spcPts val="0"/>
              </a:spcBef>
              <a:spcAft>
                <a:spcPts val="0"/>
              </a:spcAft>
              <a:buNone/>
            </a:pPr>
            <a:r>
              <a:rPr lang="lt" b="1"/>
              <a:t>Svarstyta mokyklos programos sąmata 2021 metams. Aptartos valstybės biudžeto lėšos (694900 Eur), savivaldybės biudžeto lėšos (80200 Eur), spec. klasių dotacijos Pravieniškių skyriuje (23700 Eur).</a:t>
            </a:r>
            <a:endParaRPr b="1"/>
          </a:p>
          <a:p>
            <a:pPr marL="0" lvl="0" indent="0" algn="just" rtl="0">
              <a:spcBef>
                <a:spcPts val="1200"/>
              </a:spcBef>
              <a:spcAft>
                <a:spcPts val="0"/>
              </a:spcAft>
              <a:buNone/>
            </a:pPr>
            <a:r>
              <a:rPr lang="lt" b="1"/>
              <a:t>Mokyklos taryba pritarė mokyklos programos sąmatai 2021 metams. </a:t>
            </a:r>
            <a:endParaRPr b="1"/>
          </a:p>
          <a:p>
            <a:pPr marL="0" lvl="0" indent="0" algn="just" rtl="0">
              <a:spcBef>
                <a:spcPts val="1200"/>
              </a:spcBef>
              <a:spcAft>
                <a:spcPts val="0"/>
              </a:spcAft>
              <a:buNone/>
            </a:pPr>
            <a:r>
              <a:rPr lang="lt" b="1"/>
              <a:t>Valstybės biudžeto lėšos: darbo užmokesčiui skirti 679100 Eur, soc. draudimo įmokoms – 9900 Eur, prekių ir paslaugų įsigijimui – 400 Eur, informacinių technologijų prekių ir paslaugų įsigijimui – 300 Eur.</a:t>
            </a:r>
            <a:endParaRPr b="1"/>
          </a:p>
          <a:p>
            <a:pPr marL="0" lvl="0" indent="0" algn="just" rtl="0">
              <a:spcBef>
                <a:spcPts val="1200"/>
              </a:spcBef>
              <a:spcAft>
                <a:spcPts val="0"/>
              </a:spcAft>
              <a:buNone/>
            </a:pPr>
            <a:r>
              <a:rPr lang="lt" b="1"/>
              <a:t>Savivaldybės biudžeto lėšos: darbo užmokesčiui skirti 67300 Eur, soc. draudimo įmokoms – 980 Eur, prekėms ir paslaugoms – 6040 Eur, komunalinėms paslaugoms – 4500 Eur, socialinėms išmokoms –5880 Eur. </a:t>
            </a:r>
            <a:endParaRPr b="1"/>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Mokyklos sąmata 2021 metams</a:t>
            </a:r>
            <a:endParaRPr/>
          </a:p>
        </p:txBody>
      </p:sp>
      <p:sp>
        <p:nvSpPr>
          <p:cNvPr id="135" name="Google Shape;13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1900" b="1"/>
              <a:t>Spec. klasių dotacijos Pravieniškių skyriuje: darbo užmokesčiui skirti 7400 Eur, draudimo įmokoms – 110 Eur, sveikatos patikrinimui – 3000 Eur, komandiruočių išlaidoms – 6000 Eur, informacinių technologijų prekių ir paslaugų įsigijimui – 2360 Eur, ryšiams – 400 Eur, kitų prekių įsigijimui – 3030 Eur.</a:t>
            </a:r>
            <a:endParaRPr sz="1900" b="1"/>
          </a:p>
          <a:p>
            <a:pPr marL="0" lvl="0" indent="0" algn="just" rtl="0">
              <a:spcBef>
                <a:spcPts val="1200"/>
              </a:spcBef>
              <a:spcAft>
                <a:spcPts val="0"/>
              </a:spcAft>
              <a:buNone/>
            </a:pPr>
            <a:r>
              <a:rPr lang="lt" sz="1900" b="1"/>
              <a:t>Pritarta mokinių, patiriančių mokymosi sunkumus, konsultacijoms skirti 1800 Eur.</a:t>
            </a:r>
            <a:endParaRPr sz="1900" b="1"/>
          </a:p>
          <a:p>
            <a:pPr marL="0" lvl="0" indent="0" algn="just" rtl="0">
              <a:spcBef>
                <a:spcPts val="1200"/>
              </a:spcBef>
              <a:spcAft>
                <a:spcPts val="1200"/>
              </a:spcAft>
              <a:buNone/>
            </a:pPr>
            <a:endParaRPr sz="19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Mokymo priemonių lėšų panaudojimas</a:t>
            </a:r>
            <a:endParaRPr/>
          </a:p>
        </p:txBody>
      </p:sp>
      <p:sp>
        <p:nvSpPr>
          <p:cNvPr id="141" name="Google Shape;141;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1900" b="1"/>
              <a:t>Nagrinėtas mokymo priemonių lėšų panaudojimas  už 2020 metus. </a:t>
            </a:r>
            <a:endParaRPr sz="1900" b="1"/>
          </a:p>
          <a:p>
            <a:pPr marL="0" lvl="0" indent="0" algn="just" rtl="0">
              <a:spcBef>
                <a:spcPts val="1200"/>
              </a:spcBef>
              <a:spcAft>
                <a:spcPts val="0"/>
              </a:spcAft>
              <a:buNone/>
            </a:pPr>
            <a:r>
              <a:rPr lang="lt" sz="1900" b="1"/>
              <a:t>Pagal mokytojų pageidavimus ir poreikius 2020 metais  įsigyta vadovėlių už 4060 Eur.</a:t>
            </a:r>
            <a:endParaRPr sz="1900" b="1"/>
          </a:p>
          <a:p>
            <a:pPr marL="0" lvl="0" indent="0" algn="just" rtl="0">
              <a:spcBef>
                <a:spcPts val="1200"/>
              </a:spcBef>
              <a:spcAft>
                <a:spcPts val="0"/>
              </a:spcAft>
              <a:buNone/>
            </a:pPr>
            <a:r>
              <a:rPr lang="lt" sz="1900" b="1"/>
              <a:t>Iš mokinio krepšelio lėšų kvalifikacijos tobulinimui panaudoti 749 Eur, IKT – 1752 Eur, neformaliam švietimui – 2000 Eur, mokinių pažintinei veiklai – 778 Eur. </a:t>
            </a:r>
            <a:endParaRPr sz="1900" b="1"/>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Mokymo priemonių lėšų panaudojimas</a:t>
            </a:r>
            <a:endParaRPr/>
          </a:p>
        </p:txBody>
      </p:sp>
      <p:sp>
        <p:nvSpPr>
          <p:cNvPr id="147" name="Google Shape;147;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1900" b="1"/>
              <a:t>Mokyklos taryba pritarė, kad mokymo priemonių lėšos 2020 metais buvo paskirstytos ir panaudotos  tikslingai, nes buvo pirkti reikalingi vadovėliai. </a:t>
            </a:r>
            <a:endParaRPr sz="1900" b="1"/>
          </a:p>
          <a:p>
            <a:pPr marL="0" lvl="0" indent="0" algn="just" rtl="0">
              <a:spcBef>
                <a:spcPts val="1200"/>
              </a:spcBef>
              <a:spcAft>
                <a:spcPts val="0"/>
              </a:spcAft>
              <a:buNone/>
            </a:pPr>
            <a:r>
              <a:rPr lang="lt" sz="1900" b="1"/>
              <a:t>Pravieniškių skyriuje pirkta daug vienetų rašiklių, popieriaus, spausdinimo ir kopijavimo kasečių, nes mokiniams buvo pateikiama individuali ir diferencijuota nuotolinio mokymo(si) medžiaga. </a:t>
            </a:r>
            <a:endParaRPr sz="1900" b="1"/>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1,2 proc. parama</a:t>
            </a:r>
            <a:endParaRPr/>
          </a:p>
        </p:txBody>
      </p:sp>
      <p:sp>
        <p:nvSpPr>
          <p:cNvPr id="153" name="Google Shape;153;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just" rtl="0">
              <a:spcBef>
                <a:spcPts val="0"/>
              </a:spcBef>
              <a:spcAft>
                <a:spcPts val="0"/>
              </a:spcAft>
              <a:buNone/>
            </a:pPr>
            <a:r>
              <a:rPr lang="lt" sz="1900" b="1"/>
              <a:t>2020 metais 1,2 proc. paramos mokykloje gauta 731,96 Eur.</a:t>
            </a:r>
            <a:endParaRPr sz="1900" b="1"/>
          </a:p>
          <a:p>
            <a:pPr marL="0" lvl="0" indent="0" algn="just" rtl="0">
              <a:spcBef>
                <a:spcPts val="1200"/>
              </a:spcBef>
              <a:spcAft>
                <a:spcPts val="0"/>
              </a:spcAft>
              <a:buNone/>
            </a:pPr>
            <a:r>
              <a:rPr lang="lt" sz="1900" b="1"/>
              <a:t>Iš viso iš 1,2 proc. mokykloje  sutaupyta 1347,74 Eur. </a:t>
            </a:r>
            <a:endParaRPr sz="1900" b="1"/>
          </a:p>
          <a:p>
            <a:pPr marL="0" lvl="0" indent="0" algn="just" rtl="0">
              <a:spcBef>
                <a:spcPts val="1200"/>
              </a:spcBef>
              <a:spcAft>
                <a:spcPts val="0"/>
              </a:spcAft>
              <a:buNone/>
            </a:pPr>
            <a:r>
              <a:rPr lang="lt" sz="1900" b="1"/>
              <a:t>Mokyklos taryba (2021-03-04 protokolas  Nr. 5) nutarė šių lėšų niekur nenaudoti kol neatsiras poreikio, nes užtenka kitų lėšų, kad mokykla būtų aprūpinta reikiamomis priemonėmis. </a:t>
            </a:r>
            <a:endParaRPr sz="1900" b="1"/>
          </a:p>
          <a:p>
            <a:pPr marL="0" lvl="0" indent="0" algn="just" rtl="0">
              <a:spcBef>
                <a:spcPts val="1200"/>
              </a:spcBef>
              <a:spcAft>
                <a:spcPts val="1200"/>
              </a:spcAft>
              <a:buNone/>
            </a:pPr>
            <a:r>
              <a:rPr lang="lt" sz="1900" b="1"/>
              <a:t>2021-03-26 (protokolas Nr. 6) pritarta, kad Trakų švietimo centrui būtų sumokėta 60 Eur už kvalifikacijos tobulinimo  seminarą ,,Erasmus+ programos projektų rengimas” iš 1,2 proc. surinktų pajamų mokesčio.  </a:t>
            </a:r>
            <a:endParaRPr sz="1900"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lt" sz="2500"/>
              <a:t>Priimtų į mokyklą asmenų paskirstymas į klases </a:t>
            </a:r>
            <a:endParaRPr sz="2500"/>
          </a:p>
        </p:txBody>
      </p:sp>
      <p:sp>
        <p:nvSpPr>
          <p:cNvPr id="159" name="Google Shape;159;p30"/>
          <p:cNvSpPr txBox="1">
            <a:spLocks noGrp="1"/>
          </p:cNvSpPr>
          <p:nvPr>
            <p:ph type="body" idx="1"/>
          </p:nvPr>
        </p:nvSpPr>
        <p:spPr>
          <a:xfrm>
            <a:off x="311700" y="1101225"/>
            <a:ext cx="8520600" cy="34677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1900" b="1"/>
              <a:t>Nagrinėta priimtų į Kaišiadorių suaugusiųjų mokyklą asmenų paskirstymo į klases  tvarka ir kriterijai, kurie apibrėžia, kad suaugę asmenys, iškritę iš nuosekliojo švietimo sistemos ir apsisprendę tęsti nutrauktą mokymąsi, priimami mokytis nuotoliniu būdu pagal suaugusiųjų bendrojo ugdymo programas, o į Pravieniškių skyrius mokytis priimami asmenys, kuriems laikinai atimta ar apribota laisvė, gavę tardymo izoliatoriaus ar pataisos namų vadovo leidimą. </a:t>
            </a:r>
            <a:endParaRPr sz="1900" b="1"/>
          </a:p>
          <a:p>
            <a:pPr marL="0" lvl="0" indent="0" algn="just" rtl="0">
              <a:spcBef>
                <a:spcPts val="1200"/>
              </a:spcBef>
              <a:spcAft>
                <a:spcPts val="0"/>
              </a:spcAft>
              <a:buNone/>
            </a:pPr>
            <a:r>
              <a:rPr lang="lt" sz="1900" b="1"/>
              <a:t>Mokyklos taryba 2021-03-26 (protokolas Nr. 6) pritarė priimtų į mokyklą asmenų paskirstymo į klases tvarkai ir kriterijams. </a:t>
            </a:r>
            <a:endParaRPr sz="1900" b="1"/>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Mokinių priėmimo komisija</a:t>
            </a:r>
            <a:endParaRPr/>
          </a:p>
        </p:txBody>
      </p:sp>
      <p:sp>
        <p:nvSpPr>
          <p:cNvPr id="165" name="Google Shape;165;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1900" b="1"/>
              <a:t>Pagal Kaišiadorių rajono savivaldybės tarybos sprendimą ,,Dėl priėmimo į Kaišiadorių rajono savivaldybės bendrojo ugdymo mokyklas tvarkos aprašo patvirtinimo” ir mokyklos nuostatus mokykloje mokinių priėmimą vykdo mokyklos direktorius ir mokinių priėmimo komisija, kurios bent vienas narys turi būti mokyklos tarybos atstovas. </a:t>
            </a:r>
            <a:endParaRPr sz="1900" b="1"/>
          </a:p>
          <a:p>
            <a:pPr marL="0" lvl="0" indent="0" algn="just" rtl="0">
              <a:spcBef>
                <a:spcPts val="1200"/>
              </a:spcBef>
              <a:spcAft>
                <a:spcPts val="1200"/>
              </a:spcAft>
              <a:buNone/>
            </a:pPr>
            <a:r>
              <a:rPr lang="lt" sz="1900" b="1"/>
              <a:t>2021-08-30 (protokolas Nr. 8) pritarta, kad į mokinių priėmimo komisijos sudėtį būtų įtraukta ir komisijoje  dirbtų mokyklos tarybos atstovė Rita Markevičienė. </a:t>
            </a:r>
            <a:endParaRPr sz="19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Mokyklos tarybos ataskaita</a:t>
            </a:r>
            <a:endParaRPr/>
          </a:p>
        </p:txBody>
      </p:sp>
      <p:sp>
        <p:nvSpPr>
          <p:cNvPr id="63" name="Google Shape;63;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1200"/>
              </a:spcAft>
              <a:buNone/>
            </a:pPr>
            <a:r>
              <a:rPr lang="lt" sz="2300" b="1"/>
              <a:t>2021 metais mokyklos taryba veiklą vykdė pagal darbo reglamentą. </a:t>
            </a:r>
            <a:endParaRPr sz="2300"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Mokyklos tarybos ataskaita</a:t>
            </a:r>
            <a:endParaRPr/>
          </a:p>
        </p:txBody>
      </p:sp>
      <p:sp>
        <p:nvSpPr>
          <p:cNvPr id="171" name="Google Shape;171;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1200"/>
              </a:spcAft>
              <a:buNone/>
            </a:pPr>
            <a:r>
              <a:rPr lang="lt" sz="2000" b="1" dirty="0"/>
              <a:t>2021 metais mokyklos taryba kolegialiai svarstė mokyklos veiklos, ugdymo proceso, darbo tobulinimo ir finansavimo klausimus, padėjo spręsti mokyklai aktualius klausimus, priėmė rekomendacinio pobūdžio sprendimus ir teikė siūlymus mokyklos direktorei. </a:t>
            </a:r>
            <a:endParaRPr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857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SzPts val="990"/>
              <a:buNone/>
            </a:pPr>
            <a:r>
              <a:rPr lang="lt" sz="2240"/>
              <a:t>Svarstyti mokyklos veiklą reglamentuojantys dokumentais</a:t>
            </a:r>
            <a:endParaRPr sz="2240"/>
          </a:p>
        </p:txBody>
      </p:sp>
      <p:sp>
        <p:nvSpPr>
          <p:cNvPr id="69" name="Google Shape;69;p15"/>
          <p:cNvSpPr txBox="1">
            <a:spLocks noGrp="1"/>
          </p:cNvSpPr>
          <p:nvPr>
            <p:ph type="body" idx="1"/>
          </p:nvPr>
        </p:nvSpPr>
        <p:spPr>
          <a:xfrm>
            <a:off x="311700" y="1477250"/>
            <a:ext cx="8520600" cy="3091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lt" sz="2300" b="1"/>
              <a:t>Svarstyta ir pritarta:</a:t>
            </a:r>
            <a:endParaRPr sz="2300" b="1"/>
          </a:p>
          <a:p>
            <a:pPr marL="0" lvl="0" indent="0" algn="just" rtl="0">
              <a:spcBef>
                <a:spcPts val="1200"/>
              </a:spcBef>
              <a:spcAft>
                <a:spcPts val="0"/>
              </a:spcAft>
              <a:buNone/>
            </a:pPr>
            <a:r>
              <a:rPr lang="lt" sz="1900" b="1"/>
              <a:t>Mokyklos 2021-2023 strateginiam planui (2021-01-11 protokolas Nr. 1);</a:t>
            </a:r>
            <a:endParaRPr sz="1900" b="1"/>
          </a:p>
          <a:p>
            <a:pPr marL="0" lvl="0" indent="0" algn="just" rtl="0">
              <a:spcBef>
                <a:spcPts val="1200"/>
              </a:spcBef>
              <a:spcAft>
                <a:spcPts val="0"/>
              </a:spcAft>
              <a:buNone/>
            </a:pPr>
            <a:r>
              <a:rPr lang="lt" sz="1900" b="1"/>
              <a:t>Mokyklos 2020 m. veiklos plano ataskaitai (2021-02-22 protokolas Nr. 4);</a:t>
            </a:r>
            <a:endParaRPr sz="1900" b="1"/>
          </a:p>
          <a:p>
            <a:pPr marL="0" lvl="0" indent="0" algn="just" rtl="0">
              <a:spcBef>
                <a:spcPts val="1200"/>
              </a:spcBef>
              <a:spcAft>
                <a:spcPts val="0"/>
              </a:spcAft>
              <a:buNone/>
            </a:pPr>
            <a:r>
              <a:rPr lang="lt" sz="1900" b="1"/>
              <a:t>Mokyklos 2021 m. veiklos planui (2021-02-22 protokolas Nr. 4);</a:t>
            </a:r>
            <a:endParaRPr sz="1900" b="1"/>
          </a:p>
          <a:p>
            <a:pPr marL="0" lvl="0" indent="0" algn="just" rtl="0">
              <a:spcBef>
                <a:spcPts val="1200"/>
              </a:spcBef>
              <a:spcAft>
                <a:spcPts val="0"/>
              </a:spcAft>
              <a:buNone/>
            </a:pPr>
            <a:r>
              <a:rPr lang="lt" sz="1900" b="1"/>
              <a:t>2021-2022 m.m. ugdymo plano projektui (2021-06-30 protokolas Nr.7);</a:t>
            </a:r>
            <a:endParaRPr sz="1900" b="1"/>
          </a:p>
          <a:p>
            <a:pPr marL="0" lvl="0" indent="0" algn="just" rtl="0">
              <a:spcBef>
                <a:spcPts val="1200"/>
              </a:spcBef>
              <a:spcAft>
                <a:spcPts val="0"/>
              </a:spcAft>
              <a:buNone/>
            </a:pPr>
            <a:r>
              <a:rPr lang="lt" sz="1900" b="1"/>
              <a:t>2021-2022 m.m ugdymo planui (2021-08-30 protokolas Nr.8).</a:t>
            </a:r>
            <a:endParaRPr sz="1900" b="1"/>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lt" sz="2600"/>
              <a:t>Mokyklos vadovo 2020 metų veiklos ataskaita</a:t>
            </a:r>
            <a:endParaRPr sz="2400"/>
          </a:p>
        </p:txBody>
      </p:sp>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2100" b="1"/>
              <a:t>2021 m. sausio 11 dieną pritarta mokyklos vadovo 2020 metų veiklos ataskaitai (protokolas Nr. 1).</a:t>
            </a:r>
            <a:endParaRPr sz="2100" b="1"/>
          </a:p>
          <a:p>
            <a:pPr marL="0" lvl="0" indent="0" algn="just" rtl="0">
              <a:spcBef>
                <a:spcPts val="1200"/>
              </a:spcBef>
              <a:spcAft>
                <a:spcPts val="1200"/>
              </a:spcAft>
              <a:buNone/>
            </a:pPr>
            <a:r>
              <a:rPr lang="lt" sz="2100" b="1"/>
              <a:t>2021 m. vasario 1 dieną mokyklos vadovės Jurgitos Nauckūnienės 2020 metų veikla įvertinta labai gerai (protokolas Nr. 2).</a:t>
            </a:r>
            <a:endParaRPr sz="21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SzPts val="990"/>
              <a:buNone/>
            </a:pPr>
            <a:r>
              <a:rPr lang="lt" sz="2300"/>
              <a:t>Mokyklos mokytojų ir pagalbos mokiniui specialistų  2021-2023 m. atestacijos programa</a:t>
            </a:r>
            <a:endParaRPr sz="2300"/>
          </a:p>
        </p:txBody>
      </p:sp>
      <p:sp>
        <p:nvSpPr>
          <p:cNvPr id="81" name="Google Shape;81;p17"/>
          <p:cNvSpPr txBox="1">
            <a:spLocks noGrp="1"/>
          </p:cNvSpPr>
          <p:nvPr>
            <p:ph type="body" idx="1"/>
          </p:nvPr>
        </p:nvSpPr>
        <p:spPr>
          <a:xfrm>
            <a:off x="311700" y="1463825"/>
            <a:ext cx="8520600" cy="31050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2200" b="1"/>
              <a:t>2021-01-11 (protokolas Nr. 1) pritarta mokytojų ir pagalbos mokiniui specialistų 2021-2023 m. atestacijos programai.</a:t>
            </a:r>
            <a:endParaRPr sz="2200" b="1"/>
          </a:p>
          <a:p>
            <a:pPr marL="0" lvl="0" indent="0" algn="just" rtl="0">
              <a:spcBef>
                <a:spcPts val="1200"/>
              </a:spcBef>
              <a:spcAft>
                <a:spcPts val="1200"/>
              </a:spcAft>
              <a:buNone/>
            </a:pPr>
            <a:r>
              <a:rPr lang="lt" sz="2200" b="1"/>
              <a:t>Pritarta, kad mokytoja Dovilė Rudytė-Šeškevičienė 2022 m. II pusmetį siektų lietuvių kalbos mokytojos metodininkės kvalifikacinės kategorijos. </a:t>
            </a:r>
            <a:endParaRPr sz="22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Mokymo priemonių lėšų panaudojimas</a:t>
            </a:r>
            <a:endParaRPr/>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2000" b="1"/>
              <a:t>Pagal patvirtintus Lietuvos Respublikos švietimo, mokslo ir sporto ministro reikalavimus skaitmeniniams mokymo(si) ištekliams, priemonėms, informacinių ir komunikacinių technologijų įrangai įsigyti ir mokytojų skaitmeninio raštingumo kompetencijai tobulinti mokyklai buvo skirta 13500 eurų. </a:t>
            </a:r>
            <a:endParaRPr sz="2000" b="1"/>
          </a:p>
          <a:p>
            <a:pPr marL="0" lvl="0" indent="0" algn="just" rtl="0">
              <a:spcBef>
                <a:spcPts val="1200"/>
              </a:spcBef>
              <a:spcAft>
                <a:spcPts val="1200"/>
              </a:spcAft>
              <a:buNone/>
            </a:pPr>
            <a:r>
              <a:rPr lang="lt" sz="2000" b="1"/>
              <a:t>Nutarta 4000 eurų skirti stacionariems kompiuteriams pirkti, 9500 eurų skirti mokytojų IKT kvalifikacijai kelti. </a:t>
            </a:r>
            <a:endParaRPr sz="20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SzPts val="990"/>
              <a:buNone/>
            </a:pPr>
            <a:r>
              <a:rPr lang="lt" sz="2400"/>
              <a:t>Bendrojo ugdymo mokyklų tinklo pertvarkos 2021-2025 metų bendrasis planas</a:t>
            </a:r>
            <a:endParaRPr sz="2400"/>
          </a:p>
        </p:txBody>
      </p:sp>
      <p:sp>
        <p:nvSpPr>
          <p:cNvPr id="93" name="Google Shape;93;p19"/>
          <p:cNvSpPr txBox="1">
            <a:spLocks noGrp="1"/>
          </p:cNvSpPr>
          <p:nvPr>
            <p:ph type="body" idx="1"/>
          </p:nvPr>
        </p:nvSpPr>
        <p:spPr>
          <a:xfrm>
            <a:off x="311700" y="1329525"/>
            <a:ext cx="8520600" cy="3239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1900" b="1"/>
              <a:t>Mokyklos taryboje pristatytas ir nagrinėtas Kaišiadorių rajono savivaldybės bendrojo ugdymo mokyklų tinklo pertvarkos 2021-2025 metų bendrasis planas. </a:t>
            </a:r>
            <a:endParaRPr sz="1900" b="1"/>
          </a:p>
          <a:p>
            <a:pPr marL="0" lvl="0" indent="0" algn="just" rtl="0">
              <a:spcBef>
                <a:spcPts val="1200"/>
              </a:spcBef>
              <a:spcAft>
                <a:spcPts val="1200"/>
              </a:spcAft>
              <a:buNone/>
            </a:pPr>
            <a:r>
              <a:rPr lang="lt" sz="1900" b="1"/>
              <a:t>Pagal mokyklų steigimo, reorganizavimo, likvidavimo, pertvarkymo ir struktūrinių pertvarkymų planą Kaišiadorių suaugusiųjų mokyklos situacija bus peržiūrėta 2023 metais. </a:t>
            </a:r>
            <a:endParaRPr sz="19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Administratoriaus pareigybės įvedimas</a:t>
            </a:r>
            <a:endParaRPr/>
          </a:p>
        </p:txBody>
      </p:sp>
      <p:sp>
        <p:nvSpPr>
          <p:cNvPr id="99" name="Google Shape;9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lt" sz="1900" b="1"/>
              <a:t>Mokyklos taryba pritarė, kad nuo 2021 m. vasario 1 dienos mokykloje būtų įvesta 0.5 etato administratoriaus pareigybės.</a:t>
            </a:r>
            <a:endParaRPr sz="1900" b="1"/>
          </a:p>
          <a:p>
            <a:pPr marL="0" lvl="0" indent="0" algn="just" rtl="0">
              <a:spcBef>
                <a:spcPts val="1200"/>
              </a:spcBef>
              <a:spcAft>
                <a:spcPts val="1200"/>
              </a:spcAft>
              <a:buNone/>
            </a:pPr>
            <a:r>
              <a:rPr lang="lt" sz="1900" b="1"/>
              <a:t>Pareigybės paskirtis: pildyti mokyklos veiklos organizavimui būtinas mokinių ir personalo duomenų bazes, tvarkyti mokyklos darbuotojų asmens duomenis e-sistemose, rengti dokumentus personalo klausimais, administruoti su mokinio pažymėjimais susietas sistemas. </a:t>
            </a:r>
            <a:endParaRPr sz="19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lt"/>
              <a:t>Mokyklos valdymo struktūra</a:t>
            </a:r>
            <a:endParaRPr/>
          </a:p>
        </p:txBody>
      </p:sp>
      <p:sp>
        <p:nvSpPr>
          <p:cNvPr id="105" name="Google Shape;10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lnSpc>
                <a:spcPct val="105000"/>
              </a:lnSpc>
              <a:spcBef>
                <a:spcPts val="0"/>
              </a:spcBef>
              <a:spcAft>
                <a:spcPts val="0"/>
              </a:spcAft>
              <a:buSzPts val="1018"/>
              <a:buNone/>
            </a:pPr>
            <a:r>
              <a:rPr lang="lt" sz="1665" b="1" dirty="0"/>
              <a:t>2021-03-04 (protokolas Nr. 5) mokyklos taryba pritarė mokyklos valdymo struktūrai.</a:t>
            </a:r>
            <a:endParaRPr sz="1665" b="1" dirty="0"/>
          </a:p>
          <a:p>
            <a:pPr marL="0" lvl="0" indent="0" algn="just" rtl="0">
              <a:lnSpc>
                <a:spcPct val="105000"/>
              </a:lnSpc>
              <a:spcBef>
                <a:spcPts val="1200"/>
              </a:spcBef>
              <a:spcAft>
                <a:spcPts val="0"/>
              </a:spcAft>
              <a:buSzPts val="1018"/>
              <a:buNone/>
            </a:pPr>
            <a:r>
              <a:rPr lang="lt" sz="1665" b="1" dirty="0"/>
              <a:t>Mokyklai vadovauja direktorius, jam pavaldūs direktoriaus pavaduotojas ugdymui, administratorius, sekretorius, skyrių vedėjas, direktoriaus pavaduotojas ūkio ir bendriesiems reikalams, mokyklos taryba, mokytojų taryba, metodinės grupės.</a:t>
            </a:r>
            <a:endParaRPr sz="1665" b="1" dirty="0"/>
          </a:p>
          <a:p>
            <a:pPr marL="0" lvl="0" indent="0" algn="just" rtl="0">
              <a:lnSpc>
                <a:spcPct val="105000"/>
              </a:lnSpc>
              <a:spcBef>
                <a:spcPts val="1200"/>
              </a:spcBef>
              <a:spcAft>
                <a:spcPts val="0"/>
              </a:spcAft>
              <a:buSzPts val="1018"/>
              <a:buNone/>
            </a:pPr>
            <a:r>
              <a:rPr lang="lt" sz="1665" b="1" dirty="0"/>
              <a:t>Direktoriaus pavaduotojui ugdymui pavaldūs mokytojai, bibliotekininkas. </a:t>
            </a:r>
            <a:endParaRPr sz="1665" b="1" dirty="0"/>
          </a:p>
          <a:p>
            <a:pPr marL="0" lvl="0" indent="0" algn="just" rtl="0">
              <a:lnSpc>
                <a:spcPct val="105000"/>
              </a:lnSpc>
              <a:spcBef>
                <a:spcPts val="1200"/>
              </a:spcBef>
              <a:spcAft>
                <a:spcPts val="0"/>
              </a:spcAft>
              <a:buSzPts val="1018"/>
              <a:buNone/>
            </a:pPr>
            <a:r>
              <a:rPr lang="lt" sz="1665" b="1" dirty="0"/>
              <a:t>Skyriaus vedėjui pavaldūs skyriuje dirbantys mokytojai.</a:t>
            </a:r>
            <a:endParaRPr sz="1665" b="1" dirty="0"/>
          </a:p>
          <a:p>
            <a:pPr marL="0" lvl="0" indent="0" algn="just" rtl="0">
              <a:lnSpc>
                <a:spcPct val="105000"/>
              </a:lnSpc>
              <a:spcBef>
                <a:spcPts val="1200"/>
              </a:spcBef>
              <a:spcAft>
                <a:spcPts val="1200"/>
              </a:spcAft>
              <a:buSzPts val="1018"/>
              <a:buNone/>
            </a:pPr>
            <a:r>
              <a:rPr lang="lt" sz="1665" b="1" dirty="0"/>
              <a:t>Direktoriaus pavaduotojui </a:t>
            </a:r>
            <a:r>
              <a:rPr lang="lt" sz="1665" b="1" dirty="0" smtClean="0"/>
              <a:t>ūkio </a:t>
            </a:r>
            <a:r>
              <a:rPr lang="lt" sz="1665" b="1" dirty="0"/>
              <a:t>ir bendriesiems reikalams pavaldūs: kompiuterininkas, registrų tvarkytojas, valytojas, darbininkas. </a:t>
            </a:r>
            <a:endParaRPr sz="1665"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1166</Words>
  <Application>Microsoft Office PowerPoint</Application>
  <PresentationFormat>Demonstracija ekrane (16:9)</PresentationFormat>
  <Paragraphs>75</Paragraphs>
  <Slides>20</Slides>
  <Notes>20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20</vt:i4>
      </vt:variant>
    </vt:vector>
  </HeadingPairs>
  <TitlesOfParts>
    <vt:vector size="24" baseType="lpstr">
      <vt:lpstr>Arial</vt:lpstr>
      <vt:lpstr>Alfa Slab One</vt:lpstr>
      <vt:lpstr>Proxima Nova</vt:lpstr>
      <vt:lpstr>Gameday</vt:lpstr>
      <vt:lpstr>2021 metų mokyklos tarybos ataskaita</vt:lpstr>
      <vt:lpstr>Mokyklos tarybos ataskaita</vt:lpstr>
      <vt:lpstr>Svarstyti mokyklos veiklą reglamentuojantys dokumentais</vt:lpstr>
      <vt:lpstr>Mokyklos vadovo 2020 metų veiklos ataskaita</vt:lpstr>
      <vt:lpstr>Mokyklos mokytojų ir pagalbos mokiniui specialistų  2021-2023 m. atestacijos programa</vt:lpstr>
      <vt:lpstr>Mokymo priemonių lėšų panaudojimas</vt:lpstr>
      <vt:lpstr>Bendrojo ugdymo mokyklų tinklo pertvarkos 2021-2025 metų bendrasis planas</vt:lpstr>
      <vt:lpstr>Administratoriaus pareigybės įvedimas</vt:lpstr>
      <vt:lpstr>Mokyklos valdymo struktūra</vt:lpstr>
      <vt:lpstr>Mokyklos darbuotojų prašymai</vt:lpstr>
      <vt:lpstr>Kandidatų vertinimo komisijos narių teikimas</vt:lpstr>
      <vt:lpstr>Mokyklos finansinė ataskaita </vt:lpstr>
      <vt:lpstr>Mokyklos sąmata 2021 metams</vt:lpstr>
      <vt:lpstr>Mokyklos sąmata 2021 metams</vt:lpstr>
      <vt:lpstr>Mokymo priemonių lėšų panaudojimas</vt:lpstr>
      <vt:lpstr>Mokymo priemonių lėšų panaudojimas</vt:lpstr>
      <vt:lpstr>1,2 proc. parama</vt:lpstr>
      <vt:lpstr>Priimtų į mokyklą asmenų paskirstymas į klases </vt:lpstr>
      <vt:lpstr>Mokinių priėmimo komisija</vt:lpstr>
      <vt:lpstr>Mokyklos tarybos ataskaita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metų mokyklos tarybos ataskaita</dc:title>
  <dc:creator>Asus</dc:creator>
  <cp:lastModifiedBy>Asus</cp:lastModifiedBy>
  <cp:revision>6</cp:revision>
  <dcterms:modified xsi:type="dcterms:W3CDTF">2022-01-23T10:00:28Z</dcterms:modified>
</cp:coreProperties>
</file>